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9" r:id="rId4"/>
    <p:sldId id="264" r:id="rId5"/>
    <p:sldId id="257" r:id="rId6"/>
    <p:sldId id="260" r:id="rId7"/>
    <p:sldId id="268" r:id="rId8"/>
    <p:sldId id="271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2020/10/13/nyregion/big-tech-nyc-office-space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finance.yahoo.com/news/why-americas-tech-giants-are-flocking-to-one-part-of-nyc-130830663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CF656-4D48-6B4E-9237-F1B96C6B1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506609"/>
            <a:ext cx="8825658" cy="2677648"/>
          </a:xfrm>
        </p:spPr>
        <p:txBody>
          <a:bodyPr/>
          <a:lstStyle/>
          <a:p>
            <a:r>
              <a:rPr lang="en-US" dirty="0" err="1"/>
              <a:t>WomenTechWomenYes</a:t>
            </a:r>
            <a:r>
              <a:rPr lang="en-US" dirty="0"/>
              <a:t> </a:t>
            </a:r>
            <a:r>
              <a:rPr lang="en-US" i="1" dirty="0"/>
              <a:t>(WTWY)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EE79071-0854-1B43-A1CF-FF7FED5F3969}"/>
              </a:ext>
            </a:extLst>
          </p:cNvPr>
          <p:cNvSpPr txBox="1">
            <a:spLocks/>
          </p:cNvSpPr>
          <p:nvPr/>
        </p:nvSpPr>
        <p:spPr bwMode="gray">
          <a:xfrm>
            <a:off x="1154955" y="5547618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By Cheryl McGowan 9/17/2021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68B4AAF-5ADB-D047-9B43-7D83BDC46F9E}"/>
              </a:ext>
            </a:extLst>
          </p:cNvPr>
          <p:cNvSpPr txBox="1">
            <a:spLocks/>
          </p:cNvSpPr>
          <p:nvPr/>
        </p:nvSpPr>
        <p:spPr bwMode="gray">
          <a:xfrm>
            <a:off x="1154955" y="4184257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Street Team Placement Recommendations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322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2E451E-151A-4910-BF41-6A040B659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96EFE4-A70C-4388-9A15-3F657B661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" y="473745"/>
            <a:ext cx="11227090" cy="5902829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945BB-5EFB-364F-8222-262BF6C37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40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2">
                    <a:lumMod val="75000"/>
                  </a:schemeClr>
                </a:solidFill>
              </a:rPr>
              <a:t>Appendix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5EBAFC-9388-432A-BCFD-EEA2F410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1B5C2C-6352-364E-B79E-07CC8BC0CA12}"/>
              </a:ext>
            </a:extLst>
          </p:cNvPr>
          <p:cNvSpPr txBox="1"/>
          <p:nvPr/>
        </p:nvSpPr>
        <p:spPr>
          <a:xfrm>
            <a:off x="1643448" y="1360276"/>
            <a:ext cx="7661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https://www.nytimes.com/2020/10/13/nyregion/big-tech-nyc-office-space.html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https://finance.yahoo.com/news/why-americas-tech-giants-are-flocking-to-one-part-of-nyc-130830663.html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https://</a:t>
            </a:r>
            <a:r>
              <a:rPr lang="en-US" dirty="0" err="1"/>
              <a:t>data.cityofnewyork.us</a:t>
            </a:r>
            <a:r>
              <a:rPr lang="en-US" dirty="0"/>
              <a:t>/Transportation/Subway-Entrances/drex-xx56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70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7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DE834-EAA3-7949-96AE-E32DC6AD4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Project Goals</a:t>
            </a:r>
          </a:p>
        </p:txBody>
      </p:sp>
      <p:pic>
        <p:nvPicPr>
          <p:cNvPr id="7170" name="Picture 2" descr="MTA R46 (Q) Train @ 86 St - a photo on Flickriver">
            <a:extLst>
              <a:ext uri="{FF2B5EF4-FFF2-40B4-BE49-F238E27FC236}">
                <a16:creationId xmlns:a16="http://schemas.microsoft.com/office/drawing/2014/main" id="{E2D3EA2F-72AF-7045-B543-82BBEDB46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8159"/>
          <a:stretch/>
        </p:blipFill>
        <p:spPr bwMode="auto">
          <a:xfrm>
            <a:off x="6879049" y="480060"/>
            <a:ext cx="4825273" cy="2948940"/>
          </a:xfrm>
          <a:custGeom>
            <a:avLst/>
            <a:gdLst/>
            <a:ahLst/>
            <a:cxnLst/>
            <a:rect l="l" t="t" r="r" b="b"/>
            <a:pathLst>
              <a:path w="4825273" h="2948940">
                <a:moveTo>
                  <a:pt x="0" y="0"/>
                </a:moveTo>
                <a:lnTo>
                  <a:pt x="2646616" y="0"/>
                </a:lnTo>
                <a:lnTo>
                  <a:pt x="4664497" y="0"/>
                </a:lnTo>
                <a:lnTo>
                  <a:pt x="4825273" y="0"/>
                </a:lnTo>
                <a:lnTo>
                  <a:pt x="4825273" y="2948940"/>
                </a:lnTo>
                <a:lnTo>
                  <a:pt x="221394" y="2948940"/>
                </a:lnTo>
                <a:lnTo>
                  <a:pt x="221394" y="2876858"/>
                </a:lnTo>
                <a:lnTo>
                  <a:pt x="222335" y="2750941"/>
                </a:lnTo>
                <a:lnTo>
                  <a:pt x="221394" y="2623814"/>
                </a:lnTo>
                <a:lnTo>
                  <a:pt x="219512" y="2494871"/>
                </a:lnTo>
                <a:lnTo>
                  <a:pt x="217787" y="2365928"/>
                </a:lnTo>
                <a:lnTo>
                  <a:pt x="214023" y="2235169"/>
                </a:lnTo>
                <a:lnTo>
                  <a:pt x="210103" y="2103199"/>
                </a:lnTo>
                <a:lnTo>
                  <a:pt x="205555" y="1971229"/>
                </a:lnTo>
                <a:lnTo>
                  <a:pt x="199125" y="1838048"/>
                </a:lnTo>
                <a:lnTo>
                  <a:pt x="191441" y="1703656"/>
                </a:lnTo>
                <a:lnTo>
                  <a:pt x="184071" y="1568660"/>
                </a:lnTo>
                <a:lnTo>
                  <a:pt x="174662" y="1433663"/>
                </a:lnTo>
                <a:lnTo>
                  <a:pt x="163371" y="1296850"/>
                </a:lnTo>
                <a:lnTo>
                  <a:pt x="152080" y="1161853"/>
                </a:lnTo>
                <a:lnTo>
                  <a:pt x="139063" y="1024435"/>
                </a:lnTo>
                <a:lnTo>
                  <a:pt x="124793" y="886411"/>
                </a:lnTo>
                <a:lnTo>
                  <a:pt x="109738" y="750203"/>
                </a:lnTo>
                <a:lnTo>
                  <a:pt x="92174" y="612180"/>
                </a:lnTo>
                <a:lnTo>
                  <a:pt x="73356" y="474761"/>
                </a:lnTo>
                <a:lnTo>
                  <a:pt x="54694" y="336738"/>
                </a:lnTo>
                <a:lnTo>
                  <a:pt x="32897" y="199320"/>
                </a:lnTo>
                <a:lnTo>
                  <a:pt x="10628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75EBE-6D8E-F549-AB80-44D29BC7A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281" y="1930870"/>
            <a:ext cx="6110960" cy="454269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Provide recommendations on the best subway stations to place WTWY  street teams at in order to gather email addresses of people interested in attending the annual gala and/or donating to the organization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Identify  NYC area MTA subway stations with the most traffic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Compare those stations Big Tech companies and tech start ups to find additional stations where our target audience may be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Provide insight into the minimum, maximum and average number of volunteers needed to cover these stations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172" name="Picture 4" descr="MTA Turnstile Traffic Analysis to Optimize Street Engagements | by Tan  Pengshi Alvin | Towards Data Science">
            <a:extLst>
              <a:ext uri="{FF2B5EF4-FFF2-40B4-BE49-F238E27FC236}">
                <a16:creationId xmlns:a16="http://schemas.microsoft.com/office/drawing/2014/main" id="{2A511E8C-82E1-D641-A116-2EAFAC9C5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10388"/>
          <a:stretch/>
        </p:blipFill>
        <p:spPr bwMode="auto">
          <a:xfrm>
            <a:off x="6774510" y="3429000"/>
            <a:ext cx="4929808" cy="2948940"/>
          </a:xfrm>
          <a:custGeom>
            <a:avLst/>
            <a:gdLst/>
            <a:ahLst/>
            <a:cxnLst/>
            <a:rect l="l" t="t" r="r" b="b"/>
            <a:pathLst>
              <a:path w="4929808" h="2948940">
                <a:moveTo>
                  <a:pt x="325929" y="0"/>
                </a:moveTo>
                <a:lnTo>
                  <a:pt x="4929808" y="0"/>
                </a:lnTo>
                <a:lnTo>
                  <a:pt x="4929808" y="2948940"/>
                </a:lnTo>
                <a:lnTo>
                  <a:pt x="4769032" y="2948940"/>
                </a:lnTo>
                <a:lnTo>
                  <a:pt x="2751151" y="2948940"/>
                </a:lnTo>
                <a:lnTo>
                  <a:pt x="0" y="2948940"/>
                </a:lnTo>
                <a:lnTo>
                  <a:pt x="0" y="2948045"/>
                </a:lnTo>
                <a:lnTo>
                  <a:pt x="103291" y="2948045"/>
                </a:lnTo>
                <a:lnTo>
                  <a:pt x="112340" y="2889373"/>
                </a:lnTo>
                <a:lnTo>
                  <a:pt x="123631" y="2813097"/>
                </a:lnTo>
                <a:lnTo>
                  <a:pt x="135550" y="2722292"/>
                </a:lnTo>
                <a:lnTo>
                  <a:pt x="149820" y="2614536"/>
                </a:lnTo>
                <a:lnTo>
                  <a:pt x="164875" y="2495279"/>
                </a:lnTo>
                <a:lnTo>
                  <a:pt x="180714" y="2360888"/>
                </a:lnTo>
                <a:lnTo>
                  <a:pt x="197494" y="2214389"/>
                </a:lnTo>
                <a:lnTo>
                  <a:pt x="214273" y="2055177"/>
                </a:lnTo>
                <a:lnTo>
                  <a:pt x="231367" y="1885675"/>
                </a:lnTo>
                <a:lnTo>
                  <a:pt x="247205" y="1702854"/>
                </a:lnTo>
                <a:lnTo>
                  <a:pt x="262417" y="1511558"/>
                </a:lnTo>
                <a:lnTo>
                  <a:pt x="276217" y="1309365"/>
                </a:lnTo>
                <a:lnTo>
                  <a:pt x="289390" y="1098697"/>
                </a:lnTo>
                <a:lnTo>
                  <a:pt x="301779" y="878949"/>
                </a:lnTo>
                <a:lnTo>
                  <a:pt x="306170" y="766351"/>
                </a:lnTo>
                <a:lnTo>
                  <a:pt x="311031" y="651331"/>
                </a:lnTo>
                <a:lnTo>
                  <a:pt x="315579" y="534495"/>
                </a:lnTo>
                <a:lnTo>
                  <a:pt x="318558" y="417054"/>
                </a:lnTo>
                <a:lnTo>
                  <a:pt x="321224" y="297191"/>
                </a:lnTo>
                <a:lnTo>
                  <a:pt x="324047" y="176118"/>
                </a:lnTo>
                <a:lnTo>
                  <a:pt x="325929" y="5262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8AE85D-4761-0349-8551-B5FD2798E12C}"/>
              </a:ext>
            </a:extLst>
          </p:cNvPr>
          <p:cNvSpPr txBox="1"/>
          <p:nvPr/>
        </p:nvSpPr>
        <p:spPr>
          <a:xfrm>
            <a:off x="7531445" y="6473569"/>
            <a:ext cx="44855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Photos by ABC7NY.com and Paula Silva on </a:t>
            </a:r>
            <a:r>
              <a:rPr lang="en-US" sz="1000" dirty="0" err="1">
                <a:solidFill>
                  <a:schemeClr val="bg1"/>
                </a:solidFill>
              </a:rPr>
              <a:t>Unsplash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183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AAC2D-E19E-0F4A-A17F-9ED702CB8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Data Sources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44543-8495-3A42-95F5-B32A4FC25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endParaRPr lang="en-US" sz="1600" dirty="0"/>
          </a:p>
          <a:p>
            <a:r>
              <a:rPr lang="en-US" sz="1600" dirty="0" err="1"/>
              <a:t>SQLAlchemy</a:t>
            </a:r>
            <a:r>
              <a:rPr lang="en-US" sz="1600" dirty="0"/>
              <a:t>, Pandas and matplotlib were used to analyze, clean, filter, sort and visualize the data. </a:t>
            </a:r>
          </a:p>
          <a:p>
            <a:r>
              <a:rPr lang="en-US" sz="1600" dirty="0"/>
              <a:t>MTA public ally available data set on daily entries and exits from turnstiles</a:t>
            </a:r>
          </a:p>
          <a:p>
            <a:r>
              <a:rPr lang="en-US" sz="1600" dirty="0"/>
              <a:t>One feature that describes the data is cumulative daily entries per turnstile and station YTD 9/3/2021.</a:t>
            </a:r>
          </a:p>
          <a:p>
            <a:endParaRPr lang="en-US" sz="1600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034B32DD-9EA1-BA49-B872-201DB373E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956" y="3516587"/>
            <a:ext cx="6158802" cy="158589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5018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138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3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E3218F-3E12-DD43-9697-190714385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chemeClr val="tx1"/>
                </a:solidFill>
              </a:rPr>
              <a:t>Station Traffic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5B97238F-FADA-F142-929F-9050A4E3E7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2" b="-2"/>
          <a:stretch/>
        </p:blipFill>
        <p:spPr bwMode="auto">
          <a:xfrm>
            <a:off x="5194607" y="803751"/>
            <a:ext cx="6391533" cy="525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125F3D70-E939-467B-B0FC-7C358B848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Highest volume station is the 34th Street Penn Station.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Positioning volunteers at this station will be important to capturing people interested in supporting women in technology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Facebook leased office space at the post office complex next to Penn Station (1)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1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01972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F9CB3-0362-C440-AD44-D94D49ED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Big Tech Co Locations</a:t>
            </a:r>
          </a:p>
        </p:txBody>
      </p:sp>
      <p:pic>
        <p:nvPicPr>
          <p:cNvPr id="1026" name="Picture 2" descr="(David Foster/Yahoo Finance) ">
            <a:extLst>
              <a:ext uri="{FF2B5EF4-FFF2-40B4-BE49-F238E27FC236}">
                <a16:creationId xmlns:a16="http://schemas.microsoft.com/office/drawing/2014/main" id="{39AC1E7A-35B5-8A46-89DB-947DEC0F25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7853"/>
          <a:stretch/>
        </p:blipFill>
        <p:spPr bwMode="auto">
          <a:xfrm>
            <a:off x="5194607" y="803751"/>
            <a:ext cx="6391533" cy="525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74E4F42D-09C8-49AB-8C99-10641AFE4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Yahoo Finance article by Sarah Paynter and Krystal Hu from January 5, 2020:</a:t>
            </a:r>
          </a:p>
          <a:p>
            <a:r>
              <a:rPr lang="en-US" i="1" dirty="0">
                <a:solidFill>
                  <a:schemeClr val="tx1"/>
                </a:solidFill>
              </a:rPr>
              <a:t>Why America’s tech giants are flocking to one part of NYC </a:t>
            </a:r>
          </a:p>
          <a:p>
            <a:r>
              <a:rPr lang="en-US" i="1" dirty="0">
                <a:solidFill>
                  <a:schemeClr val="tx1"/>
                </a:solidFill>
              </a:rPr>
              <a:t>Shows a concentration of tech workers in Manhattan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48280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F9CB3-0362-C440-AD44-D94D49ED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Tech Start Ups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74E4F42D-09C8-49AB-8C99-10641AFE4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FINSMES Article published Sep 5, 2018 </a:t>
            </a:r>
          </a:p>
          <a:p>
            <a:r>
              <a:rPr lang="en-US" i="1" dirty="0">
                <a:solidFill>
                  <a:schemeClr val="tx1"/>
                </a:solidFill>
              </a:rPr>
              <a:t>The End of 2018 Marks A Diverse New York Startup Ecosystem</a:t>
            </a:r>
          </a:p>
          <a:p>
            <a:pPr fontAlgn="base"/>
            <a:r>
              <a:rPr lang="en-US" dirty="0"/>
              <a:t>“NYC stands out as one of the most diverse business scenes in the world: 19% of founders are women, compared to the 16% global average, and 25% are immigrant founders, compared to the 19% global average.”</a:t>
            </a:r>
          </a:p>
        </p:txBody>
      </p:sp>
      <p:sp>
        <p:nvSpPr>
          <p:cNvPr id="8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8E3DDB-721C-074C-A970-1F3FB76888A5}"/>
              </a:ext>
            </a:extLst>
          </p:cNvPr>
          <p:cNvSpPr txBox="1"/>
          <p:nvPr/>
        </p:nvSpPr>
        <p:spPr>
          <a:xfrm>
            <a:off x="5353024" y="6078727"/>
            <a:ext cx="6076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Source: FINSMES – Real Time VC and Private Equity Deals and News</a:t>
            </a:r>
          </a:p>
          <a:p>
            <a:r>
              <a:rPr lang="en-US" sz="800" dirty="0">
                <a:solidFill>
                  <a:schemeClr val="bg1"/>
                </a:solidFill>
              </a:rPr>
              <a:t>https://</a:t>
            </a:r>
            <a:r>
              <a:rPr lang="en-US" sz="800" dirty="0" err="1">
                <a:solidFill>
                  <a:schemeClr val="bg1"/>
                </a:solidFill>
              </a:rPr>
              <a:t>www.finsmes.com</a:t>
            </a:r>
            <a:r>
              <a:rPr lang="en-US" sz="800" dirty="0">
                <a:solidFill>
                  <a:schemeClr val="bg1"/>
                </a:solidFill>
              </a:rPr>
              <a:t>/2018/09/the-end-of-2018-marks-a-diverse-new-york-startup-ecosystem.html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98245A-505F-9744-9BD5-8A66C19E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252" y="1321904"/>
            <a:ext cx="7528320" cy="435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90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16E33-DD6B-1045-9EB0-9CE510DA6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solidFill>
                  <a:srgbClr val="EBEBEB"/>
                </a:solidFill>
              </a:rPr>
              <a:t>Recomendations</a:t>
            </a:r>
            <a:endParaRPr lang="en-US" sz="36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F85EBE55-9CFA-3144-ACDF-692DC3F36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5794" b="-1"/>
          <a:stretch/>
        </p:blipFill>
        <p:spPr>
          <a:xfrm>
            <a:off x="6853504" y="645106"/>
            <a:ext cx="4551370" cy="5585369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5098B-B4D6-A14D-926F-B34A22274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9098" y="2418735"/>
            <a:ext cx="5132439" cy="38117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776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2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970A5-2BE7-EF41-8050-911AADBCE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3600">
              <a:solidFill>
                <a:schemeClr val="tx1"/>
              </a:solidFill>
            </a:endParaRPr>
          </a:p>
        </p:txBody>
      </p:sp>
      <p:pic>
        <p:nvPicPr>
          <p:cNvPr id="8" name="Picture Placeholder 7" descr="Map&#10;&#10;Description automatically generated">
            <a:extLst>
              <a:ext uri="{FF2B5EF4-FFF2-40B4-BE49-F238E27FC236}">
                <a16:creationId xmlns:a16="http://schemas.microsoft.com/office/drawing/2014/main" id="{326DFEEC-94D3-214F-83CC-5DEA80B1D5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r="13875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5C130-B7B5-AD45-9422-2A4E13617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62683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12176-94CF-5440-8B79-35FBF37FA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Analysis to Improve 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CC0D-DDE4-DD4F-A649-210A9FCB45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Entries/Exits Times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5BC84-9BD2-034D-AFDB-C44BA08CE8E9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8A0CE1-B50A-4642-9772-CCCF8F1B3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Day/Months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C1B153-155C-FE46-A407-BD2F86AED53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D06021-A9E3-7F4C-9CE0-E31A706C5E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Add Census Data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27537D-9D16-2045-AF8D-6D98CFE4C2B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16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230</TotalTime>
  <Words>394</Words>
  <Application>Microsoft Macintosh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WomenTechWomenYes (WTWY)</vt:lpstr>
      <vt:lpstr>Project Goals</vt:lpstr>
      <vt:lpstr>Data Sources and Tools</vt:lpstr>
      <vt:lpstr>Station Traffic</vt:lpstr>
      <vt:lpstr>Big Tech Co Locations</vt:lpstr>
      <vt:lpstr>Tech Start Ups</vt:lpstr>
      <vt:lpstr>Recomendations</vt:lpstr>
      <vt:lpstr>PowerPoint Presentation</vt:lpstr>
      <vt:lpstr>Further Analysis to Improve Outcomes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WomenTechWomenYes (WTWY)</dc:title>
  <dc:creator>Cheryl Harpt</dc:creator>
  <cp:lastModifiedBy>Cheryl Harpt</cp:lastModifiedBy>
  <cp:revision>15</cp:revision>
  <dcterms:created xsi:type="dcterms:W3CDTF">2021-09-15T21:40:30Z</dcterms:created>
  <dcterms:modified xsi:type="dcterms:W3CDTF">2021-09-16T01:31:28Z</dcterms:modified>
</cp:coreProperties>
</file>

<file path=docProps/thumbnail.jpeg>
</file>